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4" r:id="rId1"/>
  </p:sldMasterIdLst>
  <p:notesMasterIdLst>
    <p:notesMasterId r:id="rId24"/>
  </p:notes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7" r:id="rId12"/>
    <p:sldId id="266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26" d="100"/>
          <a:sy n="126" d="100"/>
        </p:scale>
        <p:origin x="-1194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0621B-20ED-4BBF-9354-45E963853636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DD1EF9-791C-4397-9095-322B781333A9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4036047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r-H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DD1EF9-791C-4397-9095-322B781333A9}" type="slidenum">
              <a:rPr lang="hr-HR" smtClean="0"/>
              <a:t>15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818523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905000"/>
            <a:ext cx="7543800" cy="2593975"/>
          </a:xfrm>
        </p:spPr>
        <p:txBody>
          <a:bodyPr anchor="b"/>
          <a:lstStyle>
            <a:lvl1pPr>
              <a:defRPr sz="66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4572000"/>
            <a:ext cx="6461760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1752600" cy="58515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5486400"/>
            <a:ext cx="7659687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852863"/>
            <a:ext cx="6135687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536192"/>
            <a:ext cx="36576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535113"/>
            <a:ext cx="36576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2174875"/>
            <a:ext cx="36576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1" y="5495544"/>
            <a:ext cx="7772400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799" y="6096000"/>
            <a:ext cx="7772401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381000"/>
            <a:ext cx="7772400" cy="494284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2" y="5495278"/>
            <a:ext cx="77724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4582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2" y="6096000"/>
            <a:ext cx="7772400" cy="612648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hr-H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6200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6200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0" y="0"/>
            <a:ext cx="6858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0" y="5486400"/>
            <a:ext cx="685800" cy="68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8" y="5648960"/>
            <a:ext cx="548640" cy="39624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800">
                <a:solidFill>
                  <a:srgbClr val="FFFFFF"/>
                </a:solidFill>
              </a:defRPr>
            </a:lvl1pPr>
          </a:lstStyle>
          <a:p>
            <a:fld id="{8FEF89EC-D2ED-4431-8CD7-9D8E0F2A6C31}" type="slidenum">
              <a:rPr lang="hr-HR" smtClean="0"/>
              <a:t>‹#›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586910" y="4048760"/>
            <a:ext cx="2367281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endParaRPr lang="hr-H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551351" y="1645920"/>
            <a:ext cx="2438399" cy="36576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4AA63BDE-CB8B-448B-AD0A-6AF910E3A404}" type="datetimeFigureOut">
              <a:rPr lang="hr-HR" smtClean="0"/>
              <a:t>29.6.2018.</a:t>
            </a:fld>
            <a:endParaRPr lang="hr-H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r-HR" dirty="0" smtClean="0"/>
              <a:t>Praćenje objekata u videozapisima	</a:t>
            </a:r>
            <a:endParaRPr lang="hr-HR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r-HR" dirty="0" smtClean="0"/>
              <a:t>Završni rad br. 5863</a:t>
            </a:r>
          </a:p>
          <a:p>
            <a:r>
              <a:rPr lang="hr-HR" dirty="0" smtClean="0"/>
              <a:t>Luka Mijić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645960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5733256"/>
                <a:ext cx="7620000" cy="9555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/>
                      <m:t>𝐶𝑜𝑢𝑛𝑡</m:t>
                    </m:r>
                    <m:r>
                      <a:rPr lang="en-US" sz="1600" i="1"/>
                      <m:t>(</m:t>
                    </m:r>
                    <m:r>
                      <a:rPr lang="en-US" sz="1600" i="1"/>
                      <m:t>𝑘</m:t>
                    </m:r>
                    <m:r>
                      <a:rPr lang="en-US" sz="1600" i="1"/>
                      <m:t>)=</m:t>
                    </m:r>
                    <m:sSub>
                      <m:sSubPr>
                        <m:ctrlPr>
                          <a:rPr lang="hr-HR" sz="1600" i="1"/>
                        </m:ctrlPr>
                      </m:sSubPr>
                      <m:e>
                        <m:r>
                          <a:rPr lang="en-US" sz="1600" i="1"/>
                          <m:t>𝐼</m:t>
                        </m:r>
                      </m:e>
                      <m:sub>
                        <m:r>
                          <a:rPr lang="en-US" sz="1600" i="1"/>
                          <m:t>𝑘</m:t>
                        </m:r>
                      </m:sub>
                    </m:sSub>
                    <m:d>
                      <m:dPr>
                        <m:ctrlPr>
                          <a:rPr lang="hr-HR" sz="1600" i="1"/>
                        </m:ctrlPr>
                      </m:dPr>
                      <m:e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𝑥</m:t>
                            </m:r>
                          </m:e>
                          <m:sub>
                            <m:r>
                              <a:rPr lang="en-US" sz="1600" i="1"/>
                              <m:t>2</m:t>
                            </m:r>
                          </m:sub>
                        </m:sSub>
                        <m:r>
                          <a:rPr lang="en-US" sz="1600" i="1"/>
                          <m:t>+1, </m:t>
                        </m:r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𝑦</m:t>
                            </m:r>
                          </m:e>
                          <m:sub>
                            <m:r>
                              <a:rPr lang="en-US" sz="1600" i="1"/>
                              <m:t>2</m:t>
                            </m:r>
                          </m:sub>
                        </m:sSub>
                        <m:r>
                          <a:rPr lang="en-US" sz="1600" i="1"/>
                          <m:t>+1</m:t>
                        </m:r>
                      </m:e>
                    </m:d>
                    <m:r>
                      <a:rPr lang="en-US" sz="1600" i="1"/>
                      <m:t>+</m:t>
                    </m:r>
                    <m:sSub>
                      <m:sSubPr>
                        <m:ctrlPr>
                          <a:rPr lang="hr-HR" sz="1600" i="1"/>
                        </m:ctrlPr>
                      </m:sSubPr>
                      <m:e>
                        <m:r>
                          <a:rPr lang="en-US" sz="1600" i="1"/>
                          <m:t>𝐼</m:t>
                        </m:r>
                      </m:e>
                      <m:sub>
                        <m:r>
                          <a:rPr lang="en-US" sz="1600" i="1"/>
                          <m:t>𝑘</m:t>
                        </m:r>
                      </m:sub>
                    </m:sSub>
                    <m:d>
                      <m:dPr>
                        <m:ctrlPr>
                          <a:rPr lang="hr-HR" sz="1600" i="1"/>
                        </m:ctrlPr>
                      </m:dPr>
                      <m:e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𝑥</m:t>
                            </m:r>
                          </m:e>
                          <m:sub>
                            <m:r>
                              <a:rPr lang="en-US" sz="1600" i="1"/>
                              <m:t>1</m:t>
                            </m:r>
                          </m:sub>
                        </m:sSub>
                        <m:r>
                          <a:rPr lang="en-US" sz="1600" i="1"/>
                          <m:t>,  </m:t>
                        </m:r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𝑦</m:t>
                            </m:r>
                          </m:e>
                          <m:sub>
                            <m:r>
                              <a:rPr lang="en-US" sz="1600" i="1"/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i="1"/>
                      <m:t>− </m:t>
                    </m:r>
                    <m:sSub>
                      <m:sSubPr>
                        <m:ctrlPr>
                          <a:rPr lang="hr-HR" sz="1600" i="1"/>
                        </m:ctrlPr>
                      </m:sSubPr>
                      <m:e>
                        <m:r>
                          <a:rPr lang="en-US" sz="1600" i="1"/>
                          <m:t>𝐼</m:t>
                        </m:r>
                      </m:e>
                      <m:sub>
                        <m:r>
                          <a:rPr lang="en-US" sz="1600" i="1"/>
                          <m:t>𝑘</m:t>
                        </m:r>
                      </m:sub>
                    </m:sSub>
                    <m:d>
                      <m:dPr>
                        <m:ctrlPr>
                          <a:rPr lang="hr-HR" sz="1600" i="1"/>
                        </m:ctrlPr>
                      </m:dPr>
                      <m:e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𝑥</m:t>
                            </m:r>
                          </m:e>
                          <m:sub>
                            <m:r>
                              <a:rPr lang="en-US" sz="1600" i="1"/>
                              <m:t>1</m:t>
                            </m:r>
                          </m:sub>
                        </m:sSub>
                        <m:r>
                          <a:rPr lang="en-US" sz="1600" i="1"/>
                          <m:t>,  </m:t>
                        </m:r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𝑦</m:t>
                            </m:r>
                          </m:e>
                          <m:sub>
                            <m:r>
                              <a:rPr lang="en-US" sz="1600" i="1"/>
                              <m:t>2</m:t>
                            </m:r>
                          </m:sub>
                        </m:sSub>
                        <m:r>
                          <a:rPr lang="en-US" sz="1600" i="1"/>
                          <m:t>+1</m:t>
                        </m:r>
                      </m:e>
                    </m:d>
                    <m:r>
                      <a:rPr lang="en-US" sz="1600" i="1"/>
                      <m:t>− </m:t>
                    </m:r>
                    <m:sSub>
                      <m:sSubPr>
                        <m:ctrlPr>
                          <a:rPr lang="hr-HR" sz="1600" i="1"/>
                        </m:ctrlPr>
                      </m:sSubPr>
                      <m:e>
                        <m:r>
                          <a:rPr lang="en-US" sz="1600" i="1"/>
                          <m:t>𝐼</m:t>
                        </m:r>
                      </m:e>
                      <m:sub>
                        <m:r>
                          <a:rPr lang="en-US" sz="1600" i="1"/>
                          <m:t>𝑘</m:t>
                        </m:r>
                      </m:sub>
                    </m:sSub>
                    <m:d>
                      <m:dPr>
                        <m:ctrlPr>
                          <a:rPr lang="hr-HR" sz="1600" i="1"/>
                        </m:ctrlPr>
                      </m:dPr>
                      <m:e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𝑥</m:t>
                            </m:r>
                          </m:e>
                          <m:sub>
                            <m:r>
                              <a:rPr lang="en-US" sz="1600" i="1"/>
                              <m:t>2</m:t>
                            </m:r>
                          </m:sub>
                        </m:sSub>
                        <m:r>
                          <a:rPr lang="en-US" sz="1600" i="1"/>
                          <m:t>+1, </m:t>
                        </m:r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𝑦</m:t>
                            </m:r>
                          </m:e>
                          <m:sub>
                            <m:r>
                              <a:rPr lang="en-US" sz="1600" i="1"/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hr-HR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5733256"/>
                <a:ext cx="7620000" cy="955576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766" y="188640"/>
            <a:ext cx="5450741" cy="5558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37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536" y="5733256"/>
                <a:ext cx="7620000" cy="955576"/>
              </a:xfrm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sz="1600" i="1"/>
                      <m:t>𝐶𝑜𝑢𝑛𝑡</m:t>
                    </m:r>
                    <m:r>
                      <a:rPr lang="en-US" sz="1600" i="1"/>
                      <m:t>(</m:t>
                    </m:r>
                    <m:r>
                      <a:rPr lang="en-US" sz="1600" i="1"/>
                      <m:t>𝑘</m:t>
                    </m:r>
                    <m:r>
                      <a:rPr lang="en-US" sz="1600" i="1"/>
                      <m:t>)=</m:t>
                    </m:r>
                    <m:sSub>
                      <m:sSubPr>
                        <m:ctrlPr>
                          <a:rPr lang="hr-HR" sz="1600" i="1"/>
                        </m:ctrlPr>
                      </m:sSubPr>
                      <m:e>
                        <m:r>
                          <a:rPr lang="en-US" sz="1600" i="1"/>
                          <m:t>𝐼</m:t>
                        </m:r>
                      </m:e>
                      <m:sub>
                        <m:r>
                          <a:rPr lang="en-US" sz="1600" i="1"/>
                          <m:t>𝑘</m:t>
                        </m:r>
                      </m:sub>
                    </m:sSub>
                    <m:d>
                      <m:dPr>
                        <m:ctrlPr>
                          <a:rPr lang="hr-HR" sz="1600" i="1"/>
                        </m:ctrlPr>
                      </m:dPr>
                      <m:e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𝑥</m:t>
                            </m:r>
                          </m:e>
                          <m:sub>
                            <m:r>
                              <a:rPr lang="en-US" sz="1600" i="1"/>
                              <m:t>2</m:t>
                            </m:r>
                          </m:sub>
                        </m:sSub>
                        <m:r>
                          <a:rPr lang="en-US" sz="1600" i="1"/>
                          <m:t>+1, </m:t>
                        </m:r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𝑦</m:t>
                            </m:r>
                          </m:e>
                          <m:sub>
                            <m:r>
                              <a:rPr lang="en-US" sz="1600" i="1"/>
                              <m:t>2</m:t>
                            </m:r>
                          </m:sub>
                        </m:sSub>
                        <m:r>
                          <a:rPr lang="en-US" sz="1600" i="1"/>
                          <m:t>+1</m:t>
                        </m:r>
                      </m:e>
                    </m:d>
                    <m:r>
                      <a:rPr lang="en-US" sz="1600" i="1"/>
                      <m:t>+</m:t>
                    </m:r>
                    <m:sSub>
                      <m:sSubPr>
                        <m:ctrlPr>
                          <a:rPr lang="hr-HR" sz="1600" i="1"/>
                        </m:ctrlPr>
                      </m:sSubPr>
                      <m:e>
                        <m:r>
                          <a:rPr lang="en-US" sz="1600" i="1"/>
                          <m:t>𝐼</m:t>
                        </m:r>
                      </m:e>
                      <m:sub>
                        <m:r>
                          <a:rPr lang="en-US" sz="1600" i="1"/>
                          <m:t>𝑘</m:t>
                        </m:r>
                      </m:sub>
                    </m:sSub>
                    <m:d>
                      <m:dPr>
                        <m:ctrlPr>
                          <a:rPr lang="hr-HR" sz="1600" i="1"/>
                        </m:ctrlPr>
                      </m:dPr>
                      <m:e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𝑥</m:t>
                            </m:r>
                          </m:e>
                          <m:sub>
                            <m:r>
                              <a:rPr lang="en-US" sz="1600" i="1"/>
                              <m:t>1</m:t>
                            </m:r>
                          </m:sub>
                        </m:sSub>
                        <m:r>
                          <a:rPr lang="en-US" sz="1600" i="1"/>
                          <m:t>,  </m:t>
                        </m:r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𝑦</m:t>
                            </m:r>
                          </m:e>
                          <m:sub>
                            <m:r>
                              <a:rPr lang="en-US" sz="1600" i="1"/>
                              <m:t>1</m:t>
                            </m:r>
                          </m:sub>
                        </m:sSub>
                      </m:e>
                    </m:d>
                    <m:r>
                      <a:rPr lang="en-US" sz="1600" i="1"/>
                      <m:t>− </m:t>
                    </m:r>
                    <m:sSub>
                      <m:sSubPr>
                        <m:ctrlPr>
                          <a:rPr lang="hr-HR" sz="1600" i="1"/>
                        </m:ctrlPr>
                      </m:sSubPr>
                      <m:e>
                        <m:r>
                          <a:rPr lang="en-US" sz="1600" i="1"/>
                          <m:t>𝐼</m:t>
                        </m:r>
                      </m:e>
                      <m:sub>
                        <m:r>
                          <a:rPr lang="en-US" sz="1600" i="1"/>
                          <m:t>𝑘</m:t>
                        </m:r>
                      </m:sub>
                    </m:sSub>
                    <m:d>
                      <m:dPr>
                        <m:ctrlPr>
                          <a:rPr lang="hr-HR" sz="1600" i="1"/>
                        </m:ctrlPr>
                      </m:dPr>
                      <m:e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𝑥</m:t>
                            </m:r>
                          </m:e>
                          <m:sub>
                            <m:r>
                              <a:rPr lang="en-US" sz="1600" i="1"/>
                              <m:t>1</m:t>
                            </m:r>
                          </m:sub>
                        </m:sSub>
                        <m:r>
                          <a:rPr lang="en-US" sz="1600" i="1"/>
                          <m:t>,  </m:t>
                        </m:r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𝑦</m:t>
                            </m:r>
                          </m:e>
                          <m:sub>
                            <m:r>
                              <a:rPr lang="en-US" sz="1600" i="1"/>
                              <m:t>2</m:t>
                            </m:r>
                          </m:sub>
                        </m:sSub>
                        <m:r>
                          <a:rPr lang="en-US" sz="1600" i="1"/>
                          <m:t>+1</m:t>
                        </m:r>
                      </m:e>
                    </m:d>
                    <m:r>
                      <a:rPr lang="en-US" sz="1600" i="1"/>
                      <m:t>− </m:t>
                    </m:r>
                    <m:sSub>
                      <m:sSubPr>
                        <m:ctrlPr>
                          <a:rPr lang="hr-HR" sz="1600" i="1"/>
                        </m:ctrlPr>
                      </m:sSubPr>
                      <m:e>
                        <m:r>
                          <a:rPr lang="en-US" sz="1600" i="1"/>
                          <m:t>𝐼</m:t>
                        </m:r>
                      </m:e>
                      <m:sub>
                        <m:r>
                          <a:rPr lang="en-US" sz="1600" i="1"/>
                          <m:t>𝑘</m:t>
                        </m:r>
                      </m:sub>
                    </m:sSub>
                    <m:d>
                      <m:dPr>
                        <m:ctrlPr>
                          <a:rPr lang="hr-HR" sz="1600" i="1"/>
                        </m:ctrlPr>
                      </m:dPr>
                      <m:e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𝑥</m:t>
                            </m:r>
                          </m:e>
                          <m:sub>
                            <m:r>
                              <a:rPr lang="en-US" sz="1600" i="1"/>
                              <m:t>2</m:t>
                            </m:r>
                          </m:sub>
                        </m:sSub>
                        <m:r>
                          <a:rPr lang="en-US" sz="1600" i="1"/>
                          <m:t>+1, </m:t>
                        </m:r>
                        <m:sSub>
                          <m:sSubPr>
                            <m:ctrlPr>
                              <a:rPr lang="hr-HR" sz="1600" i="1"/>
                            </m:ctrlPr>
                          </m:sSubPr>
                          <m:e>
                            <m:r>
                              <a:rPr lang="en-US" sz="1600" i="1"/>
                              <m:t>𝑦</m:t>
                            </m:r>
                          </m:e>
                          <m:sub>
                            <m:r>
                              <a:rPr lang="en-US" sz="1600" i="1"/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hr-HR" dirty="0"/>
              </a:p>
            </p:txBody>
          </p:sp>
        </mc:Choice>
        <mc:Fallback>
          <p:sp>
            <p:nvSpPr>
              <p:cNvPr id="4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536" y="5733256"/>
                <a:ext cx="7620000" cy="955576"/>
              </a:xfr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360372"/>
            <a:ext cx="6480720" cy="486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43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Algoritam FragTrack</a:t>
            </a:r>
            <a:endParaRPr lang="hr-HR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556792"/>
            <a:ext cx="7620000" cy="4306232"/>
          </a:xfrm>
        </p:spPr>
      </p:pic>
    </p:spTree>
    <p:extLst>
      <p:ext uri="{BB962C8B-B14F-4D97-AF65-F5344CB8AC3E}">
        <p14:creationId xmlns:p14="http://schemas.microsoft.com/office/powerpoint/2010/main" val="324045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780928"/>
            <a:ext cx="7620000" cy="1143000"/>
          </a:xfrm>
        </p:spPr>
        <p:txBody>
          <a:bodyPr/>
          <a:lstStyle/>
          <a:p>
            <a:r>
              <a:rPr lang="hr-HR" dirty="0" smtClean="0"/>
              <a:t>Rezultati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186490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 1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95452384"/>
                  </p:ext>
                </p:extLst>
              </p:nvPr>
            </p:nvGraphicFramePr>
            <p:xfrm>
              <a:off x="611560" y="1268760"/>
              <a:ext cx="4456851" cy="137795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{5C22544A-7EE6-4342-B048-85BDC9FD1C3A}</a:tableStyleId>
                  </a:tblPr>
                  <a:tblGrid>
                    <a:gridCol w="1224136"/>
                    <a:gridCol w="1008112"/>
                    <a:gridCol w="1080120"/>
                    <a:gridCol w="1144483"/>
                  </a:tblGrid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Parametar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Vrijednost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Parametar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>
                              <a:effectLst/>
                            </a:rPr>
                            <a:t>20 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35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97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0.4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hr-HR" sz="1100" dirty="0">
                              <a:effectLst/>
                            </a:rPr>
                            <a:t> </a:t>
                          </a:r>
                          <a:endParaRPr lang="hr-HR" sz="1100" dirty="0">
                            <a:effectLst/>
                            <a:latin typeface="Cambria"/>
                            <a:ea typeface="Cambria"/>
                            <a:cs typeface="Cambria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hr-HR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695452384"/>
                  </p:ext>
                </p:extLst>
              </p:nvPr>
            </p:nvGraphicFramePr>
            <p:xfrm>
              <a:off x="611560" y="1268760"/>
              <a:ext cx="4456851" cy="137795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{5C22544A-7EE6-4342-B048-85BDC9FD1C3A}</a:tableStyleId>
                  </a:tblPr>
                  <a:tblGrid>
                    <a:gridCol w="1224136"/>
                    <a:gridCol w="1008112"/>
                    <a:gridCol w="1080120"/>
                    <a:gridCol w="1144483"/>
                  </a:tblGrid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Parametar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Vrijednost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Parametar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100000" r="-264179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>
                              <a:effectLst/>
                            </a:rPr>
                            <a:t>20 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06780" t="-100000" r="-10678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195652" r="-264179" b="-21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06780" t="-195652" r="-106780" b="-21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35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302222" r="-264179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06780" t="-302222" r="-106780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97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402222" r="-264179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0.4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hr-HR" sz="1100" dirty="0">
                              <a:effectLst/>
                            </a:rPr>
                            <a:t> </a:t>
                          </a:r>
                          <a:endParaRPr lang="hr-HR" sz="1100" dirty="0">
                            <a:effectLst/>
                            <a:latin typeface="Cambria"/>
                            <a:ea typeface="Cambria"/>
                            <a:cs typeface="Cambria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hr-HR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889697"/>
            <a:ext cx="3864965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45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9485225"/>
              </p:ext>
            </p:extLst>
          </p:nvPr>
        </p:nvGraphicFramePr>
        <p:xfrm>
          <a:off x="611560" y="4365104"/>
          <a:ext cx="4297680" cy="85852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148840"/>
                <a:gridCol w="2148840"/>
              </a:tblGrid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>
                          <a:effectLst/>
                        </a:rPr>
                        <a:t>Proces</a:t>
                      </a:r>
                      <a:endParaRPr lang="hr-HR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Vrijeme izvođenja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Računanje integralne slike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0.04s</a:t>
                      </a:r>
                      <a:endParaRPr lang="hr-HR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Usporedba 2 predloška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0.01s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Računanje novog centra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2.2s</a:t>
                      </a:r>
                      <a:endParaRPr lang="hr-HR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3075" name="Picture 3" descr="F:\Faks\Završni Rad\FragTrack_Integral\results\times_square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48680"/>
            <a:ext cx="5486400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6941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 2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919133"/>
                  </p:ext>
                </p:extLst>
              </p:nvPr>
            </p:nvGraphicFramePr>
            <p:xfrm>
              <a:off x="539552" y="1484784"/>
              <a:ext cx="4320480" cy="137795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{5C22544A-7EE6-4342-B048-85BDC9FD1C3A}</a:tableStyleId>
                  </a:tblPr>
                  <a:tblGrid>
                    <a:gridCol w="1030287"/>
                    <a:gridCol w="1129953"/>
                    <a:gridCol w="1080120"/>
                    <a:gridCol w="1080120"/>
                  </a:tblGrid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Parametar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Parametar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20 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35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97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0.4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hr-HR" sz="1100" dirty="0">
                              <a:effectLst/>
                            </a:rPr>
                            <a:t> </a:t>
                          </a:r>
                          <a:endParaRPr lang="hr-HR" sz="1100" dirty="0">
                            <a:effectLst/>
                            <a:latin typeface="Cambria"/>
                            <a:ea typeface="Cambria"/>
                            <a:cs typeface="Cambria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hr-HR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Content Placeholder 3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11919133"/>
                  </p:ext>
                </p:extLst>
              </p:nvPr>
            </p:nvGraphicFramePr>
            <p:xfrm>
              <a:off x="539552" y="1484784"/>
              <a:ext cx="4320480" cy="137795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{5C22544A-7EE6-4342-B048-85BDC9FD1C3A}</a:tableStyleId>
                  </a:tblPr>
                  <a:tblGrid>
                    <a:gridCol w="1030287"/>
                    <a:gridCol w="1129953"/>
                    <a:gridCol w="1080120"/>
                    <a:gridCol w="1080120"/>
                  </a:tblGrid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Parametar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Parametar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592" t="-102222" r="-31952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20 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00565" t="-102222" r="-10056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592" t="-197826" r="-319527" b="-21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00565" t="-197826" r="-100565" b="-21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35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592" t="-304444" r="-319527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200565" t="-304444" r="-100565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97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592" t="-404444" r="-319527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0.4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hr-HR" sz="1100" dirty="0">
                              <a:effectLst/>
                            </a:rPr>
                            <a:t> </a:t>
                          </a:r>
                          <a:endParaRPr lang="hr-HR" sz="1100" dirty="0">
                            <a:effectLst/>
                            <a:latin typeface="Cambria"/>
                            <a:ea typeface="Cambria"/>
                            <a:cs typeface="Cambria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hr-HR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996952"/>
            <a:ext cx="5487166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35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76672"/>
            <a:ext cx="5487166" cy="3429479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9563490"/>
              </p:ext>
            </p:extLst>
          </p:nvPr>
        </p:nvGraphicFramePr>
        <p:xfrm>
          <a:off x="604538" y="4437112"/>
          <a:ext cx="4297680" cy="85852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148840"/>
                <a:gridCol w="2148840"/>
              </a:tblGrid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Proces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Vrijeme izvođenja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Računanje integralne slike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0.04s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Usporedba 2 predloška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0.002s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Računanje novog centra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0.42s</a:t>
                      </a:r>
                      <a:endParaRPr lang="hr-HR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65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 3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5470689"/>
                  </p:ext>
                </p:extLst>
              </p:nvPr>
            </p:nvGraphicFramePr>
            <p:xfrm>
              <a:off x="611560" y="1412776"/>
              <a:ext cx="4176464" cy="137795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{5C22544A-7EE6-4342-B048-85BDC9FD1C3A}</a:tableStyleId>
                  </a:tblPr>
                  <a:tblGrid>
                    <a:gridCol w="1030287"/>
                    <a:gridCol w="1037436"/>
                    <a:gridCol w="1100629"/>
                    <a:gridCol w="1008112"/>
                  </a:tblGrid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Parametar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Parametar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20 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17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49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0.4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hr-HR" sz="1100" dirty="0">
                              <a:effectLst/>
                            </a:rPr>
                            <a:t> </a:t>
                          </a:r>
                          <a:endParaRPr lang="hr-HR" sz="1100" dirty="0">
                            <a:effectLst/>
                            <a:latin typeface="Cambria"/>
                            <a:ea typeface="Cambria"/>
                            <a:cs typeface="Cambria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hr-HR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35470689"/>
                  </p:ext>
                </p:extLst>
              </p:nvPr>
            </p:nvGraphicFramePr>
            <p:xfrm>
              <a:off x="611560" y="1412776"/>
              <a:ext cx="4176464" cy="137795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{5C22544A-7EE6-4342-B048-85BDC9FD1C3A}</a:tableStyleId>
                  </a:tblPr>
                  <a:tblGrid>
                    <a:gridCol w="1030287"/>
                    <a:gridCol w="1037436"/>
                    <a:gridCol w="1100629"/>
                    <a:gridCol w="1008112"/>
                  </a:tblGrid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Parametar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Parametar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102222" r="-305917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20 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87293" t="-102222" r="-9171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3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197826" r="-305917" b="-21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87293" t="-197826" r="-91713" b="-21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17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304444" r="-305917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87293" t="-304444" r="-91713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49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404444" r="-305917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0.4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hr-HR" sz="1100" dirty="0">
                              <a:effectLst/>
                            </a:rPr>
                            <a:t> </a:t>
                          </a:r>
                          <a:endParaRPr lang="hr-HR" sz="1100" dirty="0">
                            <a:effectLst/>
                            <a:latin typeface="Cambria"/>
                            <a:ea typeface="Cambria"/>
                            <a:cs typeface="Cambria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hr-HR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989668"/>
            <a:ext cx="5572903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6003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5477639" cy="345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874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9552" y="2492896"/>
            <a:ext cx="7620000" cy="1143000"/>
          </a:xfrm>
        </p:spPr>
        <p:txBody>
          <a:bodyPr/>
          <a:lstStyle/>
          <a:p>
            <a:r>
              <a:rPr lang="hr-HR" dirty="0" smtClean="0"/>
              <a:t>Uvod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748143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Test 4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3725293"/>
                  </p:ext>
                </p:extLst>
              </p:nvPr>
            </p:nvGraphicFramePr>
            <p:xfrm>
              <a:off x="611560" y="1412776"/>
              <a:ext cx="4464496" cy="137795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{5C22544A-7EE6-4342-B048-85BDC9FD1C3A}</a:tableStyleId>
                  </a:tblPr>
                  <a:tblGrid>
                    <a:gridCol w="1080120"/>
                    <a:gridCol w="1080120"/>
                    <a:gridCol w="1152128"/>
                    <a:gridCol w="1152128"/>
                  </a:tblGrid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Parametar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Parametar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𝒓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2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𝒔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𝒏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𝒘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26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𝒎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𝒉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54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0">
                                    <a:effectLst/>
                                  </a:rPr>
                                  <m:t>𝑸</m:t>
                                </m:r>
                              </m:oMath>
                            </m:oMathPara>
                          </a14:m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>
                              <a:effectLst/>
                            </a:rPr>
                            <a:t>0.4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hr-HR" sz="1100" dirty="0">
                              <a:effectLst/>
                            </a:rPr>
                            <a:t> </a:t>
                          </a:r>
                          <a:endParaRPr lang="hr-HR" sz="1100" dirty="0">
                            <a:effectLst/>
                            <a:latin typeface="Cambria"/>
                            <a:ea typeface="Cambria"/>
                            <a:cs typeface="Cambria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hr-HR"/>
                        </a:p>
                      </a:txBody>
                      <a:tcPr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63725293"/>
                  </p:ext>
                </p:extLst>
              </p:nvPr>
            </p:nvGraphicFramePr>
            <p:xfrm>
              <a:off x="611560" y="1412776"/>
              <a:ext cx="4464496" cy="1377950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{5C22544A-7EE6-4342-B048-85BDC9FD1C3A}</a:tableStyleId>
                  </a:tblPr>
                  <a:tblGrid>
                    <a:gridCol w="1080120"/>
                    <a:gridCol w="1080120"/>
                    <a:gridCol w="1152128"/>
                    <a:gridCol w="1152128"/>
                  </a:tblGrid>
                  <a:tr h="275590"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Parametar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 err="1">
                              <a:effectLst/>
                            </a:rPr>
                            <a:t>Parametar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Vrijednost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102222" r="-314124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2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87831" t="-102222" r="-100000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197826" r="-314124" b="-21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87831" t="-197826" r="-100000" b="-2195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26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304444" r="-314124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10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l="-187831" t="-304444" r="-100000" b="-1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>
                              <a:effectLst/>
                            </a:rPr>
                            <a:t>54</a:t>
                          </a:r>
                          <a:endParaRPr lang="hr-HR" sz="1100" b="1" kern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</a:tr>
                  <a:tr h="275590">
                    <a:tc>
                      <a:txBody>
                        <a:bodyPr/>
                        <a:lstStyle/>
                        <a:p>
                          <a:endParaRPr lang="sr-Latn-RS"/>
                        </a:p>
                      </a:txBody>
                      <a:tcPr marL="68580" marR="68580" marT="0" marB="0">
                        <a:blipFill rotWithShape="1">
                          <a:blip r:embed="rId2"/>
                          <a:stretch>
                            <a:fillRect t="-404444" r="-314124" b="-24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508000" indent="-314960"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  <a:tabLst>
                              <a:tab pos="508000" algn="l"/>
                            </a:tabLst>
                          </a:pPr>
                          <a:r>
                            <a:rPr lang="en-US" sz="1200" kern="0" dirty="0">
                              <a:effectLst/>
                            </a:rPr>
                            <a:t>0.4</a:t>
                          </a:r>
                          <a:endParaRPr lang="hr-HR" sz="1100" b="1" kern="0" dirty="0">
                            <a:effectLst/>
                            <a:latin typeface="Calibri"/>
                            <a:ea typeface="Times New Roman"/>
                            <a:cs typeface="Times New Roman"/>
                          </a:endParaRPr>
                        </a:p>
                      </a:txBody>
                      <a:tcPr marL="68580" marR="68580" marT="0" marB="0"/>
                    </a:tc>
                    <a:tc gridSpan="2">
                      <a:txBody>
                        <a:bodyPr/>
                        <a:lstStyle/>
                        <a:p>
                          <a:pPr>
                            <a:spcAft>
                              <a:spcPts val="0"/>
                            </a:spcAft>
                          </a:pPr>
                          <a:r>
                            <a:rPr lang="hr-HR" sz="1100" dirty="0">
                              <a:effectLst/>
                            </a:rPr>
                            <a:t> </a:t>
                          </a:r>
                          <a:endParaRPr lang="hr-HR" sz="1100" dirty="0">
                            <a:effectLst/>
                            <a:latin typeface="Cambria"/>
                            <a:ea typeface="Cambria"/>
                            <a:cs typeface="Cambria"/>
                          </a:endParaRPr>
                        </a:p>
                      </a:txBody>
                      <a:tcPr marL="0" marR="0" marT="0" marB="0" anchor="ctr"/>
                    </a:tc>
                    <a:tc hMerge="1">
                      <a:txBody>
                        <a:bodyPr/>
                        <a:lstStyle/>
                        <a:p>
                          <a:endParaRPr lang="hr-HR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068960"/>
            <a:ext cx="5506218" cy="337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9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F:\Faks\Završni Rad\FragTrack_Integral\results\samobor1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81981"/>
            <a:ext cx="5486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863275"/>
              </p:ext>
            </p:extLst>
          </p:nvPr>
        </p:nvGraphicFramePr>
        <p:xfrm>
          <a:off x="548178" y="4581128"/>
          <a:ext cx="4297680" cy="85979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2148840"/>
                <a:gridCol w="2148840"/>
              </a:tblGrid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Proces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Vrijeme izvođenja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Računanje integralne slike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0.008s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  <a:tr h="21463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Usporedba 2 predloška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0.01s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  <a:tr h="215900"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Računanje novog centra</a:t>
                      </a:r>
                      <a:endParaRPr lang="hr-HR" sz="110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75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0.29s</a:t>
                      </a:r>
                      <a:endParaRPr lang="hr-HR" sz="1100" dirty="0">
                        <a:effectLst/>
                        <a:latin typeface="Cambria"/>
                        <a:ea typeface="Cambria"/>
                        <a:cs typeface="Cambria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0503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:\Faks\Završni Rad\FragTrack_Integral\results\samobor2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68760"/>
            <a:ext cx="54864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876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Računalni vid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556792"/>
            <a:ext cx="7620000" cy="2232248"/>
          </a:xfrm>
        </p:spPr>
        <p:txBody>
          <a:bodyPr>
            <a:normAutofit lnSpcReduction="10000"/>
          </a:bodyPr>
          <a:lstStyle/>
          <a:p>
            <a:r>
              <a:rPr lang="hr-HR" dirty="0" smtClean="0"/>
              <a:t>Znanstvena disciplina koja se bavi teorijom računalnih sustava koji izvlače informacije iz vizulanih podataka</a:t>
            </a:r>
          </a:p>
          <a:p>
            <a:r>
              <a:rPr lang="hr-HR" dirty="0" smtClean="0"/>
              <a:t>Početak u kasnim 1960.-tima na sveučlištima </a:t>
            </a:r>
          </a:p>
          <a:p>
            <a:r>
              <a:rPr lang="hr-HR" dirty="0" smtClean="0"/>
              <a:t>Prvotna ideja je bila oponašanje ljudskog vizualnog sustava </a:t>
            </a:r>
          </a:p>
          <a:p>
            <a:r>
              <a:rPr lang="hr-HR" dirty="0" smtClean="0"/>
              <a:t>Nakon razdoblja korištenja strogih matematičkih i statističkih metoda, danas u računalnom vidu prevladava strojno učenje 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3861048"/>
            <a:ext cx="4680520" cy="2432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417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Praćenje objekata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1828800"/>
          </a:xfrm>
        </p:spPr>
        <p:txBody>
          <a:bodyPr/>
          <a:lstStyle/>
          <a:p>
            <a:r>
              <a:rPr lang="hr-HR" dirty="0" smtClean="0"/>
              <a:t>Postoji mnogo različitih algoritama </a:t>
            </a:r>
          </a:p>
          <a:p>
            <a:r>
              <a:rPr lang="hr-HR" dirty="0" smtClean="0"/>
              <a:t>Fokus ovog rada je bio na algoritmu FragTrack koji je baziran na fragmentiranju odabranog predloška i uspoređivanju histograma fragmenata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480" y="3068960"/>
            <a:ext cx="5525271" cy="3429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125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492896"/>
            <a:ext cx="7620000" cy="1143000"/>
          </a:xfrm>
        </p:spPr>
        <p:txBody>
          <a:bodyPr/>
          <a:lstStyle/>
          <a:p>
            <a:r>
              <a:rPr lang="hr-HR" dirty="0" smtClean="0"/>
              <a:t>Osnovni pojmovi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890915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OpenCV	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620000" cy="2116832"/>
          </a:xfrm>
        </p:spPr>
        <p:txBody>
          <a:bodyPr/>
          <a:lstStyle/>
          <a:p>
            <a:r>
              <a:rPr lang="hr-HR" dirty="0"/>
              <a:t>R</a:t>
            </a:r>
            <a:r>
              <a:rPr lang="hr-HR" dirty="0" smtClean="0"/>
              <a:t>ačunalna bibilioteka koja nudi razne funkcionalnosti usko povezane s područjem računalnog vida</a:t>
            </a:r>
          </a:p>
          <a:p>
            <a:r>
              <a:rPr lang="hr-HR" dirty="0" smtClean="0"/>
              <a:t>Pisana je u programskom jeziku C i C++</a:t>
            </a:r>
          </a:p>
          <a:p>
            <a:r>
              <a:rPr lang="hr-HR" dirty="0" smtClean="0"/>
              <a:t>Postoje biblioteke koje povezuju bliblioteku s raznim programskim jezicima poput Java, Python itd.</a:t>
            </a:r>
          </a:p>
          <a:p>
            <a:pPr marL="114300" indent="0">
              <a:buNone/>
            </a:pP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3789040"/>
            <a:ext cx="2568008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794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HSV prostor boja</a:t>
            </a:r>
            <a:endParaRPr lang="hr-H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1268759"/>
            <a:ext cx="4257513" cy="531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07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Histogram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7620000" cy="1756792"/>
              </a:xfrm>
            </p:spPr>
            <p:txBody>
              <a:bodyPr/>
              <a:lstStyle/>
              <a:p>
                <a:r>
                  <a:rPr lang="en-US" dirty="0"/>
                  <a:t>Histogram je </a:t>
                </a:r>
                <a:r>
                  <a:rPr lang="en-US" dirty="0" err="1"/>
                  <a:t>funkcija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hr-HR" i="1"/>
                        </m:ctrlPr>
                      </m:sSubPr>
                      <m:e>
                        <m:r>
                          <a:rPr lang="en-US" i="1"/>
                          <m:t>𝑚</m:t>
                        </m:r>
                      </m:e>
                      <m:sub>
                        <m:r>
                          <a:rPr lang="en-US" i="1"/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koja</a:t>
                </a:r>
                <a:r>
                  <a:rPr lang="en-US" dirty="0"/>
                  <a:t> </a:t>
                </a:r>
                <a:r>
                  <a:rPr lang="en-US" dirty="0" err="1"/>
                  <a:t>broji</a:t>
                </a:r>
                <a:r>
                  <a:rPr lang="en-US" dirty="0"/>
                  <a:t> </a:t>
                </a:r>
                <a:r>
                  <a:rPr lang="en-US" dirty="0" err="1"/>
                  <a:t>zapažanja</a:t>
                </a:r>
                <a:r>
                  <a:rPr lang="en-US" dirty="0"/>
                  <a:t> </a:t>
                </a:r>
                <a:r>
                  <a:rPr lang="en-US" dirty="0" err="1"/>
                  <a:t>koja</a:t>
                </a:r>
                <a:r>
                  <a:rPr lang="en-US" dirty="0"/>
                  <a:t> se </a:t>
                </a:r>
                <a:r>
                  <a:rPr lang="en-US" dirty="0" err="1"/>
                  <a:t>mogu</a:t>
                </a:r>
                <a:r>
                  <a:rPr lang="en-US" dirty="0"/>
                  <a:t> </a:t>
                </a:r>
                <a:r>
                  <a:rPr lang="en-US" dirty="0" err="1"/>
                  <a:t>klasificirat</a:t>
                </a:r>
                <a:r>
                  <a:rPr lang="en-US" dirty="0"/>
                  <a:t> u </a:t>
                </a:r>
                <a:r>
                  <a:rPr lang="en-US" dirty="0" err="1"/>
                  <a:t>međusobno</a:t>
                </a:r>
                <a:r>
                  <a:rPr lang="en-US" dirty="0"/>
                  <a:t> </a:t>
                </a:r>
                <a:r>
                  <a:rPr lang="en-US" dirty="0" err="1"/>
                  <a:t>razdvojene</a:t>
                </a:r>
                <a:r>
                  <a:rPr lang="en-US" dirty="0"/>
                  <a:t> </a:t>
                </a:r>
                <a:r>
                  <a:rPr lang="en-US" dirty="0" err="1" smtClean="0"/>
                  <a:t>kategorije</a:t>
                </a:r>
                <a:endParaRPr lang="hr-HR" dirty="0" smtClean="0"/>
              </a:p>
              <a:p>
                <a:r>
                  <a:rPr lang="en-US" dirty="0" err="1"/>
                  <a:t>Ako</a:t>
                </a:r>
                <a:r>
                  <a:rPr lang="en-US" dirty="0"/>
                  <a:t> je </a:t>
                </a:r>
                <a14:m>
                  <m:oMath xmlns:m="http://schemas.openxmlformats.org/officeDocument/2006/math">
                    <m:r>
                      <a:rPr lang="en-US" i="1"/>
                      <m:t>𝑛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ukupan</a:t>
                </a:r>
                <a:r>
                  <a:rPr lang="en-US" dirty="0"/>
                  <a:t> </a:t>
                </a:r>
                <a:r>
                  <a:rPr lang="en-US" dirty="0" err="1"/>
                  <a:t>broj</a:t>
                </a:r>
                <a:r>
                  <a:rPr lang="en-US" dirty="0"/>
                  <a:t> </a:t>
                </a:r>
                <a:r>
                  <a:rPr lang="en-US" dirty="0" err="1"/>
                  <a:t>zapažanja</a:t>
                </a:r>
                <a:r>
                  <a:rPr lang="en-US" dirty="0"/>
                  <a:t>, a </a:t>
                </a:r>
                <a14:m>
                  <m:oMath xmlns:m="http://schemas.openxmlformats.org/officeDocument/2006/math">
                    <m:r>
                      <a:rPr lang="en-US" i="1"/>
                      <m:t>𝑘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ukupan</a:t>
                </a:r>
                <a:r>
                  <a:rPr lang="en-US" dirty="0"/>
                  <a:t> </a:t>
                </a:r>
                <a:r>
                  <a:rPr lang="en-US" dirty="0" err="1"/>
                  <a:t>broj</a:t>
                </a:r>
                <a:r>
                  <a:rPr lang="en-US" dirty="0"/>
                  <a:t> </a:t>
                </a:r>
                <a:r>
                  <a:rPr lang="en-US" dirty="0" err="1"/>
                  <a:t>kategorija</a:t>
                </a:r>
                <a:r>
                  <a:rPr lang="en-US" dirty="0"/>
                  <a:t>, </a:t>
                </a:r>
                <a:r>
                  <a:rPr lang="en-US" dirty="0" err="1"/>
                  <a:t>onda</a:t>
                </a:r>
                <a:r>
                  <a:rPr lang="en-US" dirty="0"/>
                  <a:t> </a:t>
                </a:r>
                <a:r>
                  <a:rPr lang="en-US" dirty="0" err="1"/>
                  <a:t>vrijedi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i="1"/>
                      <m:t>𝑛</m:t>
                    </m:r>
                    <m:r>
                      <a:rPr lang="en-US" i="1"/>
                      <m:t>= </m:t>
                    </m:r>
                    <m:nary>
                      <m:naryPr>
                        <m:chr m:val="∑"/>
                        <m:limLoc m:val="undOvr"/>
                        <m:ctrlPr>
                          <a:rPr lang="hr-HR" i="1"/>
                        </m:ctrlPr>
                      </m:naryPr>
                      <m:sub>
                        <m:r>
                          <a:rPr lang="en-US" i="1"/>
                          <m:t>𝑖</m:t>
                        </m:r>
                        <m:r>
                          <a:rPr lang="en-US" i="1"/>
                          <m:t>=1</m:t>
                        </m:r>
                      </m:sub>
                      <m:sup>
                        <m:r>
                          <a:rPr lang="en-US" i="1"/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hr-HR" i="1"/>
                            </m:ctrlPr>
                          </m:sSubPr>
                          <m:e>
                            <m:r>
                              <a:rPr lang="en-US" i="1"/>
                              <m:t>𝑚</m:t>
                            </m:r>
                          </m:e>
                          <m:sub>
                            <m:r>
                              <a:rPr lang="en-US" i="1"/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hr-HR" dirty="0"/>
              </a:p>
            </p:txBody>
          </p:sp>
        </mc:Choice>
        <mc:Fallback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7620000" cy="1756792"/>
              </a:xfrm>
              <a:blipFill rotWithShape="1">
                <a:blip r:embed="rId2"/>
                <a:stretch>
                  <a:fillRect t="-2083" b="-33681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356992"/>
            <a:ext cx="2514951" cy="26673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5896" y="3236786"/>
            <a:ext cx="4176464" cy="2667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824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Integralna slika</a:t>
            </a:r>
            <a:endParaRPr lang="hr-H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hr-HR" dirty="0" smtClean="0"/>
                  <a:t>Stuktura podataka stvorena za brzo i efikasno računanje sume vrijednosti različitih dijelova rešetke</a:t>
                </a:r>
              </a:p>
              <a:p>
                <a:r>
                  <a:rPr lang="hr-HR" dirty="0" smtClean="0"/>
                  <a:t>Vrijednost na lokaciji (x, y) je suma svih vrijednosti koje su iznad i lijevo od te lokacije</a:t>
                </a:r>
              </a:p>
              <a:p>
                <a:r>
                  <a:rPr lang="hr-HR" dirty="0" smtClean="0"/>
                  <a:t>Dva načina izračuna</a:t>
                </a:r>
              </a:p>
              <a:p>
                <a:pPr lvl="2"/>
                <a:r>
                  <a:rPr lang="hr-HR" dirty="0" smtClean="0"/>
                  <a:t>Uključujući: </a:t>
                </a:r>
                <a14:m>
                  <m:oMath xmlns:m="http://schemas.openxmlformats.org/officeDocument/2006/math">
                    <m:r>
                      <a:rPr lang="en-US" i="1"/>
                      <m:t>𝐼</m:t>
                    </m:r>
                    <m:d>
                      <m:dPr>
                        <m:ctrlPr>
                          <a:rPr lang="hr-HR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𝑦</m:t>
                        </m:r>
                      </m:e>
                    </m:d>
                    <m:r>
                      <a:rPr lang="en-US" i="1" smtClean="0"/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hr-HR" i="1"/>
                        </m:ctrlPr>
                      </m:naryPr>
                      <m:sub>
                        <m:sSup>
                          <m:sSupPr>
                            <m:ctrlPr>
                              <a:rPr lang="hr-HR" i="1"/>
                            </m:ctrlPr>
                          </m:sSupPr>
                          <m:e>
                            <m:r>
                              <a:rPr lang="en-US" i="1"/>
                              <m:t>𝑥</m:t>
                            </m:r>
                          </m:e>
                          <m:sup>
                            <m:r>
                              <a:rPr lang="en-US" i="1"/>
                              <m:t>′</m:t>
                            </m:r>
                          </m:sup>
                        </m:sSup>
                        <m:r>
                          <a:rPr lang="en-US" i="1"/>
                          <m:t>≤</m:t>
                        </m:r>
                        <m:r>
                          <a:rPr lang="en-US" i="1"/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hr-HR" i="1"/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hr-HR" i="1"/>
                                </m:ctrlPr>
                              </m:sSupPr>
                              <m:e>
                                <m:r>
                                  <a:rPr lang="en-US" i="1"/>
                                  <m:t>𝑦</m:t>
                                </m:r>
                              </m:e>
                              <m:sup>
                                <m:r>
                                  <a:rPr lang="en-US" i="1"/>
                                  <m:t>′</m:t>
                                </m:r>
                              </m:sup>
                            </m:sSup>
                            <m:r>
                              <a:rPr lang="en-US" i="1"/>
                              <m:t>≤ </m:t>
                            </m:r>
                            <m:r>
                              <a:rPr lang="en-US" i="1"/>
                              <m:t>𝑦</m:t>
                            </m:r>
                          </m:sub>
                          <m:sup/>
                          <m:e>
                            <m:r>
                              <a:rPr lang="en-US" i="1"/>
                              <m:t>𝑖</m:t>
                            </m:r>
                            <m:d>
                              <m:dPr>
                                <m:ctrlPr>
                                  <a:rPr lang="hr-HR" i="1"/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hr-HR" i="1"/>
                                    </m:ctrlPr>
                                  </m:sSupPr>
                                  <m:e>
                                    <m:r>
                                      <a:rPr lang="en-US" i="1"/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/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/>
                                  <m:t>, </m:t>
                                </m:r>
                                <m:sSup>
                                  <m:sSupPr>
                                    <m:ctrlPr>
                                      <a:rPr lang="hr-HR" i="1"/>
                                    </m:ctrlPr>
                                  </m:sSupPr>
                                  <m:e>
                                    <m:r>
                                      <a:rPr lang="en-US" i="1"/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/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i="1"/>
                              <m:t> </m:t>
                            </m:r>
                          </m:e>
                        </m:nary>
                      </m:e>
                    </m:nary>
                  </m:oMath>
                </a14:m>
                <a:endParaRPr lang="hr-HR" dirty="0"/>
              </a:p>
              <a:p>
                <a:pPr lvl="2"/>
                <a:r>
                  <a:rPr lang="hr-HR" dirty="0" smtClean="0"/>
                  <a:t>Iskjučujući: </a:t>
                </a:r>
                <a14:m>
                  <m:oMath xmlns:m="http://schemas.openxmlformats.org/officeDocument/2006/math">
                    <m:r>
                      <a:rPr lang="en-US" i="1"/>
                      <m:t>𝐼</m:t>
                    </m:r>
                    <m:d>
                      <m:dPr>
                        <m:ctrlPr>
                          <a:rPr lang="hr-HR" i="1"/>
                        </m:ctrlPr>
                      </m:dPr>
                      <m:e>
                        <m:r>
                          <a:rPr lang="en-US" i="1"/>
                          <m:t>𝑥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𝑦</m:t>
                        </m:r>
                      </m:e>
                    </m:d>
                    <m:r>
                      <a:rPr lang="en-US" i="1"/>
                      <m:t>= 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hr-HR" i="1"/>
                        </m:ctrlPr>
                      </m:naryPr>
                      <m:sub>
                        <m:sSup>
                          <m:sSupPr>
                            <m:ctrlPr>
                              <a:rPr lang="hr-HR" i="1"/>
                            </m:ctrlPr>
                          </m:sSupPr>
                          <m:e>
                            <m:r>
                              <a:rPr lang="en-US" i="1"/>
                              <m:t>𝑥</m:t>
                            </m:r>
                          </m:e>
                          <m:sup>
                            <m:r>
                              <a:rPr lang="en-US" i="1"/>
                              <m:t>′</m:t>
                            </m:r>
                          </m:sup>
                        </m:sSup>
                        <m:r>
                          <a:rPr lang="en-US" i="1"/>
                          <m:t>&lt; </m:t>
                        </m:r>
                        <m:r>
                          <a:rPr lang="en-US" i="1"/>
                          <m:t>𝑥</m:t>
                        </m:r>
                      </m:sub>
                      <m:sup/>
                      <m:e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hr-HR" i="1"/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hr-HR" i="1"/>
                                </m:ctrlPr>
                              </m:sSupPr>
                              <m:e>
                                <m:r>
                                  <a:rPr lang="en-US" i="1"/>
                                  <m:t>𝑦</m:t>
                                </m:r>
                              </m:e>
                              <m:sup>
                                <m:r>
                                  <a:rPr lang="en-US" i="1"/>
                                  <m:t>′</m:t>
                                </m:r>
                              </m:sup>
                            </m:sSup>
                            <m:r>
                              <a:rPr lang="en-US" i="1"/>
                              <m:t>&lt; </m:t>
                            </m:r>
                            <m:r>
                              <a:rPr lang="en-US" i="1"/>
                              <m:t>𝑦</m:t>
                            </m:r>
                          </m:sub>
                          <m:sup/>
                          <m:e>
                            <m:r>
                              <a:rPr lang="en-US" i="1"/>
                              <m:t>𝑖</m:t>
                            </m:r>
                            <m:d>
                              <m:dPr>
                                <m:ctrlPr>
                                  <a:rPr lang="hr-HR" i="1"/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hr-HR" i="1"/>
                                    </m:ctrlPr>
                                  </m:sSupPr>
                                  <m:e>
                                    <m:r>
                                      <a:rPr lang="en-US" i="1"/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/>
                                      <m:t>′</m:t>
                                    </m:r>
                                  </m:sup>
                                </m:sSup>
                                <m:r>
                                  <a:rPr lang="en-US" i="1"/>
                                  <m:t>, </m:t>
                                </m:r>
                                <m:sSup>
                                  <m:sSupPr>
                                    <m:ctrlPr>
                                      <a:rPr lang="hr-HR" i="1"/>
                                    </m:ctrlPr>
                                  </m:sSupPr>
                                  <m:e>
                                    <m:r>
                                      <a:rPr lang="en-US" i="1"/>
                                      <m:t>𝑦</m:t>
                                    </m:r>
                                  </m:e>
                                  <m:sup>
                                    <m:r>
                                      <a:rPr lang="en-US" i="1"/>
                                      <m:t>′</m:t>
                                    </m:r>
                                  </m:sup>
                                </m:sSup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hr-HR" dirty="0" smtClean="0"/>
              </a:p>
              <a:p>
                <a14:m>
                  <m:oMath xmlns:m="http://schemas.openxmlformats.org/officeDocument/2006/math">
                    <m:r>
                      <a:rPr lang="en-US" sz="1800" i="1"/>
                      <m:t>𝐼</m:t>
                    </m:r>
                    <m:d>
                      <m:dPr>
                        <m:ctrlPr>
                          <a:rPr lang="hr-HR" sz="1800" i="1"/>
                        </m:ctrlPr>
                      </m:dPr>
                      <m:e>
                        <m:r>
                          <a:rPr lang="en-US" sz="1800" i="1"/>
                          <m:t>𝑥</m:t>
                        </m:r>
                        <m:r>
                          <a:rPr lang="en-US" sz="1800" i="1"/>
                          <m:t>, </m:t>
                        </m:r>
                        <m:r>
                          <a:rPr lang="en-US" sz="1800" i="1"/>
                          <m:t>𝑦</m:t>
                        </m:r>
                      </m:e>
                    </m:d>
                    <m:r>
                      <a:rPr lang="en-US" sz="1800" i="1"/>
                      <m:t>=</m:t>
                    </m:r>
                    <m:r>
                      <a:rPr lang="hr-HR" sz="1800" b="0" i="1" smtClean="0">
                        <a:latin typeface="Cambria Math"/>
                      </a:rPr>
                      <m:t>𝐼</m:t>
                    </m:r>
                    <m:d>
                      <m:dPr>
                        <m:ctrlPr>
                          <a:rPr lang="hr-HR" sz="1800" i="1"/>
                        </m:ctrlPr>
                      </m:dPr>
                      <m:e>
                        <m:r>
                          <a:rPr lang="en-US" sz="1800" i="1"/>
                          <m:t>𝑥</m:t>
                        </m:r>
                        <m:r>
                          <a:rPr lang="en-US" sz="1800" i="1"/>
                          <m:t>−1, </m:t>
                        </m:r>
                        <m:r>
                          <a:rPr lang="en-US" sz="1800" i="1"/>
                          <m:t>𝑦</m:t>
                        </m:r>
                        <m:r>
                          <a:rPr lang="en-US" sz="1800" i="1"/>
                          <m:t>−1</m:t>
                        </m:r>
                      </m:e>
                    </m:d>
                    <m:r>
                      <a:rPr lang="en-US" sz="1800" i="1"/>
                      <m:t>+</m:t>
                    </m:r>
                    <m:r>
                      <a:rPr lang="en-US" sz="1800" i="1"/>
                      <m:t>𝐼</m:t>
                    </m:r>
                    <m:d>
                      <m:dPr>
                        <m:ctrlPr>
                          <a:rPr lang="hr-HR" sz="1800" i="1"/>
                        </m:ctrlPr>
                      </m:dPr>
                      <m:e>
                        <m:r>
                          <a:rPr lang="en-US" sz="1800" i="1"/>
                          <m:t>𝑥</m:t>
                        </m:r>
                        <m:r>
                          <a:rPr lang="en-US" sz="1800" i="1"/>
                          <m:t>−1, </m:t>
                        </m:r>
                        <m:r>
                          <a:rPr lang="en-US" sz="1800" i="1"/>
                          <m:t>𝑦</m:t>
                        </m:r>
                      </m:e>
                    </m:d>
                    <m:r>
                      <a:rPr lang="en-US" sz="1800" i="1"/>
                      <m:t>+</m:t>
                    </m:r>
                    <m:r>
                      <a:rPr lang="en-US" sz="1800" i="1"/>
                      <m:t>𝐼</m:t>
                    </m:r>
                    <m:d>
                      <m:dPr>
                        <m:ctrlPr>
                          <a:rPr lang="hr-HR" sz="1800" i="1"/>
                        </m:ctrlPr>
                      </m:dPr>
                      <m:e>
                        <m:r>
                          <a:rPr lang="en-US" sz="1800" i="1"/>
                          <m:t>𝑥</m:t>
                        </m:r>
                        <m:r>
                          <a:rPr lang="en-US" sz="1800" i="1"/>
                          <m:t>, </m:t>
                        </m:r>
                        <m:r>
                          <a:rPr lang="en-US" sz="1800" i="1"/>
                          <m:t>𝑦</m:t>
                        </m:r>
                        <m:r>
                          <a:rPr lang="en-US" sz="1800" i="1"/>
                          <m:t>−1</m:t>
                        </m:r>
                      </m:e>
                    </m:d>
                    <m:r>
                      <a:rPr lang="en-US" sz="1800" i="1"/>
                      <m:t>−</m:t>
                    </m:r>
                    <m:r>
                      <a:rPr lang="en-US" sz="1800" i="1"/>
                      <m:t>𝐼</m:t>
                    </m:r>
                    <m:d>
                      <m:dPr>
                        <m:ctrlPr>
                          <a:rPr lang="hr-HR" sz="1800" i="1"/>
                        </m:ctrlPr>
                      </m:dPr>
                      <m:e>
                        <m:r>
                          <a:rPr lang="en-US" sz="1800" i="1"/>
                          <m:t>𝑥</m:t>
                        </m:r>
                        <m:r>
                          <a:rPr lang="en-US" sz="1800" i="1"/>
                          <m:t>−1, </m:t>
                        </m:r>
                        <m:r>
                          <a:rPr lang="en-US" sz="1800" i="1"/>
                          <m:t>𝑦</m:t>
                        </m:r>
                        <m:r>
                          <a:rPr lang="en-US" sz="1800" i="1"/>
                          <m:t>−1</m:t>
                        </m:r>
                      </m:e>
                    </m:d>
                  </m:oMath>
                </a14:m>
                <a:endParaRPr lang="hr-HR" dirty="0" smtClean="0"/>
              </a:p>
              <a:p>
                <a:endParaRPr lang="hr-HR" dirty="0" smtClean="0"/>
              </a:p>
              <a:p>
                <a:pPr lvl="2"/>
                <a:endParaRPr lang="hr-HR" dirty="0" smtClean="0"/>
              </a:p>
              <a:p>
                <a:pPr marL="777240" lvl="2" indent="0">
                  <a:buNone/>
                </a:pPr>
                <a:endParaRPr lang="hr-HR" dirty="0" smtClean="0"/>
              </a:p>
              <a:p>
                <a:pPr lvl="2"/>
                <a:endParaRPr lang="hr-HR" dirty="0" smtClean="0"/>
              </a:p>
              <a:p>
                <a:pPr lvl="2"/>
                <a:endParaRPr lang="hr-HR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762" r="-400" b="-2668"/>
                </a:stretch>
              </a:blipFill>
            </p:spPr>
            <p:txBody>
              <a:bodyPr/>
              <a:lstStyle/>
              <a:p>
                <a:r>
                  <a:rPr lang="hr-H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8801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djacency">
  <a:themeElements>
    <a:clrScheme name="Adjacency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djacency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129</TotalTime>
  <Words>588</Words>
  <Application>Microsoft Office PowerPoint</Application>
  <PresentationFormat>On-screen Show (4:3)</PresentationFormat>
  <Paragraphs>140</Paragraphs>
  <Slides>22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Adjacency</vt:lpstr>
      <vt:lpstr>Praćenje objekata u videozapisima </vt:lpstr>
      <vt:lpstr>Uvod</vt:lpstr>
      <vt:lpstr>Računalni vid</vt:lpstr>
      <vt:lpstr>Praćenje objekata</vt:lpstr>
      <vt:lpstr>Osnovni pojmovi</vt:lpstr>
      <vt:lpstr>OpenCV </vt:lpstr>
      <vt:lpstr>HSV prostor boja</vt:lpstr>
      <vt:lpstr>Histogram</vt:lpstr>
      <vt:lpstr>Integralna slika</vt:lpstr>
      <vt:lpstr>PowerPoint Presentation</vt:lpstr>
      <vt:lpstr>PowerPoint Presentation</vt:lpstr>
      <vt:lpstr>Algoritam FragTrack</vt:lpstr>
      <vt:lpstr>Rezultati</vt:lpstr>
      <vt:lpstr>Test 1</vt:lpstr>
      <vt:lpstr>PowerPoint Presentation</vt:lpstr>
      <vt:lpstr>Test 2</vt:lpstr>
      <vt:lpstr>PowerPoint Presentation</vt:lpstr>
      <vt:lpstr>Test 3</vt:lpstr>
      <vt:lpstr>PowerPoint Presentation</vt:lpstr>
      <vt:lpstr>Test 4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Mob</dc:creator>
  <cp:lastModifiedBy>Mob</cp:lastModifiedBy>
  <cp:revision>7</cp:revision>
  <dcterms:created xsi:type="dcterms:W3CDTF">2018-06-29T16:55:22Z</dcterms:created>
  <dcterms:modified xsi:type="dcterms:W3CDTF">2018-06-29T19:04:27Z</dcterms:modified>
</cp:coreProperties>
</file>